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5"/>
  </p:notesMasterIdLst>
  <p:sldIdLst>
    <p:sldId id="256" r:id="rId2"/>
    <p:sldId id="449" r:id="rId3"/>
    <p:sldId id="304" r:id="rId4"/>
    <p:sldId id="618" r:id="rId5"/>
    <p:sldId id="661" r:id="rId6"/>
    <p:sldId id="662" r:id="rId7"/>
    <p:sldId id="663" r:id="rId8"/>
    <p:sldId id="619" r:id="rId9"/>
    <p:sldId id="620" r:id="rId10"/>
    <p:sldId id="621" r:id="rId11"/>
    <p:sldId id="622" r:id="rId12"/>
    <p:sldId id="623" r:id="rId13"/>
    <p:sldId id="624" r:id="rId14"/>
    <p:sldId id="626" r:id="rId15"/>
    <p:sldId id="629" r:id="rId16"/>
    <p:sldId id="627" r:id="rId17"/>
    <p:sldId id="628" r:id="rId18"/>
    <p:sldId id="630" r:id="rId19"/>
    <p:sldId id="631" r:id="rId20"/>
    <p:sldId id="673" r:id="rId21"/>
    <p:sldId id="674" r:id="rId22"/>
    <p:sldId id="676" r:id="rId23"/>
    <p:sldId id="632" r:id="rId24"/>
    <p:sldId id="670" r:id="rId25"/>
    <p:sldId id="678" r:id="rId26"/>
    <p:sldId id="679" r:id="rId27"/>
    <p:sldId id="634" r:id="rId28"/>
    <p:sldId id="635" r:id="rId29"/>
    <p:sldId id="636" r:id="rId30"/>
    <p:sldId id="637" r:id="rId31"/>
    <p:sldId id="638" r:id="rId32"/>
    <p:sldId id="639" r:id="rId33"/>
    <p:sldId id="640" r:id="rId34"/>
    <p:sldId id="641" r:id="rId35"/>
    <p:sldId id="668" r:id="rId36"/>
    <p:sldId id="669" r:id="rId37"/>
    <p:sldId id="642" r:id="rId38"/>
    <p:sldId id="643" r:id="rId39"/>
    <p:sldId id="644" r:id="rId40"/>
    <p:sldId id="646" r:id="rId41"/>
    <p:sldId id="648" r:id="rId42"/>
    <p:sldId id="672" r:id="rId43"/>
    <p:sldId id="649" r:id="rId44"/>
    <p:sldId id="650" r:id="rId45"/>
    <p:sldId id="651" r:id="rId46"/>
    <p:sldId id="671" r:id="rId47"/>
    <p:sldId id="653" r:id="rId48"/>
    <p:sldId id="654" r:id="rId49"/>
    <p:sldId id="655" r:id="rId50"/>
    <p:sldId id="680" r:id="rId51"/>
    <p:sldId id="665" r:id="rId52"/>
    <p:sldId id="677" r:id="rId53"/>
    <p:sldId id="666" r:id="rId5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1111" autoAdjust="0"/>
  </p:normalViewPr>
  <p:slideViewPr>
    <p:cSldViewPr snapToGrid="0" snapToObjects="1">
      <p:cViewPr varScale="1">
        <p:scale>
          <a:sx n="102" d="100"/>
          <a:sy n="102" d="100"/>
        </p:scale>
        <p:origin x="101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62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517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251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895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06 – While Loops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45398" cy="4517689"/>
          </a:xfrm>
        </p:spPr>
        <p:txBody>
          <a:bodyPr/>
          <a:lstStyle/>
          <a:p>
            <a:r>
              <a:rPr lang="en-US" dirty="0"/>
              <a:t>Doing something over and over (and over) again</a:t>
            </a:r>
          </a:p>
          <a:p>
            <a:pPr lvl="3"/>
            <a:endParaRPr lang="en-US" dirty="0"/>
          </a:p>
          <a:p>
            <a:r>
              <a:rPr lang="en-US" dirty="0"/>
              <a:t>Used in combination with decision making</a:t>
            </a:r>
          </a:p>
          <a:p>
            <a:pPr lvl="1"/>
            <a:r>
              <a:rPr lang="en-US" dirty="0"/>
              <a:t>If </a:t>
            </a:r>
            <a:r>
              <a:rPr lang="en-US" dirty="0" smtClean="0"/>
              <a:t>no </a:t>
            </a:r>
            <a:r>
              <a:rPr lang="en-US" dirty="0"/>
              <a:t>decision is being made, we just loop forever</a:t>
            </a:r>
          </a:p>
          <a:p>
            <a:pPr lvl="2"/>
            <a:r>
              <a:rPr lang="en-US" sz="2800" dirty="0"/>
              <a:t>This is called an “infinite loop”</a:t>
            </a:r>
          </a:p>
          <a:p>
            <a:pPr lvl="3"/>
            <a:endParaRPr lang="en-US" dirty="0"/>
          </a:p>
          <a:p>
            <a:r>
              <a:rPr lang="en-US" dirty="0"/>
              <a:t>What are some real life examples?</a:t>
            </a:r>
          </a:p>
          <a:p>
            <a:pPr lvl="1"/>
            <a:r>
              <a:rPr lang="en-US" dirty="0"/>
              <a:t>Jumping rope</a:t>
            </a:r>
          </a:p>
          <a:p>
            <a:pPr lvl="1"/>
            <a:r>
              <a:rPr lang="en-US" dirty="0"/>
              <a:t>Walking up steps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07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We’ll cover this in detail today</a:t>
            </a:r>
          </a:p>
          <a:p>
            <a:endParaRPr lang="en-US" dirty="0"/>
          </a:p>
          <a:p>
            <a:r>
              <a:rPr lang="en-US" dirty="0"/>
              <a:t>It looks </a:t>
            </a:r>
            <a:br>
              <a:rPr lang="en-US" dirty="0"/>
            </a:br>
            <a:r>
              <a:rPr lang="en-US" dirty="0"/>
              <a:t>something </a:t>
            </a:r>
            <a:br>
              <a:rPr lang="en-US" dirty="0"/>
            </a:br>
            <a:r>
              <a:rPr lang="en-US" dirty="0"/>
              <a:t>like this…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5" name="Oval 4"/>
          <p:cNvSpPr/>
          <p:nvPr/>
        </p:nvSpPr>
        <p:spPr>
          <a:xfrm>
            <a:off x="4982803" y="2872749"/>
            <a:ext cx="245437" cy="245437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5" idx="4"/>
            <a:endCxn id="7" idx="0"/>
          </p:cNvCxnSpPr>
          <p:nvPr/>
        </p:nvCxnSpPr>
        <p:spPr>
          <a:xfrm>
            <a:off x="5105522" y="3118186"/>
            <a:ext cx="0" cy="1149445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iamond 6"/>
          <p:cNvSpPr/>
          <p:nvPr/>
        </p:nvSpPr>
        <p:spPr>
          <a:xfrm flipH="1">
            <a:off x="4219974" y="4267631"/>
            <a:ext cx="1771097" cy="707009"/>
          </a:xfrm>
          <a:prstGeom prst="diamond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dirty="0">
                <a:solidFill>
                  <a:srgbClr val="0070C0"/>
                </a:solidFill>
              </a:rPr>
              <a:t>expression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5162084" y="3562049"/>
            <a:ext cx="2273032" cy="841600"/>
            <a:chOff x="5407521" y="3463500"/>
            <a:chExt cx="2273032" cy="841600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7680553" y="3463500"/>
              <a:ext cx="0" cy="84160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H="1">
              <a:off x="5407521" y="3491179"/>
              <a:ext cx="2273032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5487601" y="4254737"/>
            <a:ext cx="1528314" cy="434978"/>
            <a:chOff x="5733038" y="4156188"/>
            <a:chExt cx="1528314" cy="434978"/>
          </a:xfrm>
        </p:grpSpPr>
        <p:cxnSp>
          <p:nvCxnSpPr>
            <p:cNvPr id="10" name="Straight Arrow Connector 9"/>
            <p:cNvCxnSpPr>
              <a:stCxn id="7" idx="1"/>
              <a:endCxn id="14" idx="3"/>
            </p:cNvCxnSpPr>
            <p:nvPr/>
          </p:nvCxnSpPr>
          <p:spPr>
            <a:xfrm>
              <a:off x="6236508" y="4522587"/>
              <a:ext cx="780473" cy="2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 flipH="1">
              <a:off x="5733038" y="4156188"/>
              <a:ext cx="1528314" cy="434978"/>
            </a:xfrm>
            <a:prstGeom prst="rect">
              <a:avLst/>
            </a:prstGeom>
            <a:noFill/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0070C0"/>
                  </a:solidFill>
                </a:rPr>
                <a:t>True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648201" y="4974640"/>
            <a:ext cx="1528314" cy="768884"/>
            <a:chOff x="4893638" y="4876091"/>
            <a:chExt cx="1528314" cy="768884"/>
          </a:xfrm>
        </p:grpSpPr>
        <p:sp>
          <p:nvSpPr>
            <p:cNvPr id="12" name="Rectangle 11"/>
            <p:cNvSpPr/>
            <p:nvPr/>
          </p:nvSpPr>
          <p:spPr>
            <a:xfrm flipH="1">
              <a:off x="4893638" y="4929627"/>
              <a:ext cx="1528314" cy="434978"/>
            </a:xfrm>
            <a:prstGeom prst="rect">
              <a:avLst/>
            </a:prstGeom>
            <a:noFill/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0070C0"/>
                  </a:solidFill>
                </a:rPr>
                <a:t>False</a:t>
              </a:r>
            </a:p>
          </p:txBody>
        </p:sp>
        <p:cxnSp>
          <p:nvCxnSpPr>
            <p:cNvPr id="13" name="Straight Arrow Connector 12"/>
            <p:cNvCxnSpPr>
              <a:stCxn id="7" idx="2"/>
              <a:endCxn id="15" idx="0"/>
            </p:cNvCxnSpPr>
            <p:nvPr/>
          </p:nvCxnSpPr>
          <p:spPr>
            <a:xfrm>
              <a:off x="5350959" y="4876091"/>
              <a:ext cx="0" cy="768884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 flipH="1">
            <a:off x="6771544" y="4403649"/>
            <a:ext cx="1327145" cy="43497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70C0"/>
                </a:solidFill>
              </a:rPr>
              <a:t>statement</a:t>
            </a:r>
          </a:p>
        </p:txBody>
      </p:sp>
      <p:sp>
        <p:nvSpPr>
          <p:cNvPr id="15" name="Oval 14"/>
          <p:cNvSpPr/>
          <p:nvPr/>
        </p:nvSpPr>
        <p:spPr>
          <a:xfrm>
            <a:off x="4982803" y="5743524"/>
            <a:ext cx="245437" cy="245437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27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4" grpId="0" animBg="1"/>
      <p:bldP spid="14" grpId="1" animBg="1"/>
      <p:bldP spid="14" grpId="2" animBg="1"/>
      <p:bldP spid="14" grpId="3" animBg="1"/>
      <p:bldP spid="14" grpId="4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has two kinds of loops, and they are used for two different purposes</a:t>
            </a:r>
          </a:p>
          <a:p>
            <a:pPr lvl="3"/>
            <a:endParaRPr lang="en-US" dirty="0"/>
          </a:p>
          <a:p>
            <a:r>
              <a:rPr lang="en-US" dirty="0"/>
              <a:t>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/>
              <a:t>loop</a:t>
            </a:r>
          </a:p>
          <a:p>
            <a:pPr lvl="1"/>
            <a:r>
              <a:rPr lang="en-US" dirty="0"/>
              <a:t>Works for basically everything</a:t>
            </a:r>
          </a:p>
          <a:p>
            <a:r>
              <a:rPr lang="en-US" dirty="0"/>
              <a:t>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/>
              <a:t>loop:</a:t>
            </a:r>
          </a:p>
          <a:p>
            <a:pPr lvl="1"/>
            <a:r>
              <a:rPr lang="en-US" dirty="0"/>
              <a:t>Best at </a:t>
            </a:r>
            <a:r>
              <a:rPr lang="en-US" b="1" i="1" dirty="0"/>
              <a:t>iterating</a:t>
            </a:r>
            <a:r>
              <a:rPr lang="en-US" dirty="0"/>
              <a:t> over something</a:t>
            </a:r>
          </a:p>
          <a:p>
            <a:pPr lvl="1"/>
            <a:r>
              <a:rPr lang="en-US" dirty="0"/>
              <a:t>Best at counted iterations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 flipH="1">
            <a:off x="775035" y="3392905"/>
            <a:ext cx="5079010" cy="112253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98589" y="3056141"/>
            <a:ext cx="2025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what we’re covering today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26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/>
              <a:t>Loop</a:t>
            </a:r>
          </a:p>
        </p:txBody>
      </p:sp>
    </p:spTree>
    <p:extLst>
      <p:ext uri="{BB962C8B-B14F-4D97-AF65-F5344CB8AC3E}">
        <p14:creationId xmlns:p14="http://schemas.microsoft.com/office/powerpoint/2010/main" val="122528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/>
              <a:t>”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479410" cy="4517689"/>
          </a:xfrm>
        </p:spPr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 &lt;condition&gt;: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&lt;body&gt;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The </a:t>
            </a:r>
            <a:r>
              <a:rPr lang="en-US" b="1" dirty="0"/>
              <a:t>body</a:t>
            </a:r>
            <a:r>
              <a:rPr lang="en-US" dirty="0"/>
              <a:t> is a sequence of one or more statements </a:t>
            </a:r>
            <a:r>
              <a:rPr lang="en-US" u="sng" dirty="0"/>
              <a:t>indented</a:t>
            </a:r>
            <a:r>
              <a:rPr lang="en-US" dirty="0"/>
              <a:t> under the heading</a:t>
            </a:r>
          </a:p>
          <a:p>
            <a:pPr lvl="1"/>
            <a:r>
              <a:rPr lang="en-US" sz="3200" dirty="0"/>
              <a:t>As long as the </a:t>
            </a:r>
            <a:r>
              <a:rPr lang="en-US" sz="3200" b="1" dirty="0"/>
              <a:t>condition</a:t>
            </a:r>
            <a:r>
              <a:rPr lang="en-US" sz="3200" dirty="0"/>
              <a:t> is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3200" dirty="0"/>
              <a:t>, the </a:t>
            </a:r>
            <a:r>
              <a:rPr lang="en-US" sz="3200" b="1" dirty="0"/>
              <a:t>body</a:t>
            </a:r>
            <a:r>
              <a:rPr lang="en-US" sz="3200" dirty="0"/>
              <a:t> will run (repeatedly if needed)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362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/>
              <a:t>Loop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73979" cy="4156799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dirty="0"/>
              <a:t>loop uses a Boolean condition </a:t>
            </a:r>
          </a:p>
          <a:p>
            <a:pPr lvl="1"/>
            <a:r>
              <a:rPr lang="en-US" dirty="0"/>
              <a:t>That evaluates to either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True </a:t>
            </a:r>
            <a:r>
              <a:rPr lang="en-US" dirty="0"/>
              <a:t>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False</a:t>
            </a:r>
          </a:p>
          <a:p>
            <a:pPr lvl="3"/>
            <a:endParaRPr lang="en-US" dirty="0"/>
          </a:p>
          <a:p>
            <a:r>
              <a:rPr lang="en-US" dirty="0"/>
              <a:t>If the condition 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True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Body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/>
              <a:t>loop is executed</a:t>
            </a:r>
          </a:p>
          <a:p>
            <a:pPr lvl="2"/>
            <a:r>
              <a:rPr lang="en-US" sz="2800" dirty="0"/>
              <a:t>Once that’s over, condition is checked again</a:t>
            </a:r>
          </a:p>
          <a:p>
            <a:r>
              <a:rPr lang="en-US" dirty="0"/>
              <a:t>If the condition 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False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Body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/>
              <a:t>loop is skipped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447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/>
              <a:t>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66484" cy="4156799"/>
          </a:xfrm>
        </p:spPr>
        <p:txBody>
          <a:bodyPr/>
          <a:lstStyle/>
          <a:p>
            <a:r>
              <a:rPr lang="en-US" dirty="0"/>
              <a:t>Here’s some example code… let’s break it down</a:t>
            </a:r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date = 0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date &lt; 1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date &gt; 30: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date =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the day: 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"Today is September"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date)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180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/>
              <a:t>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66484" cy="4156799"/>
          </a:xfrm>
        </p:spPr>
        <p:txBody>
          <a:bodyPr/>
          <a:lstStyle/>
          <a:p>
            <a:r>
              <a:rPr lang="en-US" dirty="0"/>
              <a:t>Here’s some example code… let’s break it down</a:t>
            </a:r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date = 0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date &lt; 1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date &gt; 30: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date =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the day: 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"Today is September"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date)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491916" y="2431547"/>
            <a:ext cx="44958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  <a:cs typeface="Courier New" panose="02070309020205020404" pitchFamily="49" charset="0"/>
              </a:rPr>
              <a:t>initialize the variable the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sz="2400" dirty="0">
                <a:latin typeface="+mj-lt"/>
                <a:cs typeface="Courier New" panose="02070309020205020404" pitchFamily="49" charset="0"/>
              </a:rPr>
              <a:t>loop will use for its decision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 flipH="1">
            <a:off x="835193" y="3262544"/>
            <a:ext cx="1755607" cy="47565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029199" y="3293033"/>
            <a:ext cx="4066674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  <a:cs typeface="Courier New" panose="02070309020205020404" pitchFamily="49" charset="0"/>
              </a:rPr>
              <a:t>the loop’s Boolean condition (loop runs until this is</a:t>
            </a:r>
            <a:r>
              <a:rPr lang="en-US" sz="2400" b="1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400" dirty="0">
                <a:latin typeface="+mj-lt"/>
                <a:cs typeface="Courier New" panose="02070309020205020404" pitchFamily="49" charset="0"/>
              </a:rPr>
              <a:t>)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 flipH="1">
            <a:off x="2001252" y="4124030"/>
            <a:ext cx="4192283" cy="46280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865395" y="5051745"/>
            <a:ext cx="3074067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  <a:cs typeface="Courier New" panose="02070309020205020404" pitchFamily="49" charset="0"/>
              </a:rPr>
              <a:t>the body of the loop</a:t>
            </a:r>
            <a:br>
              <a:rPr lang="en-US" sz="2400" dirty="0">
                <a:latin typeface="+mj-lt"/>
                <a:cs typeface="Courier New" panose="02070309020205020404" pitchFamily="49" charset="0"/>
              </a:rPr>
            </a:br>
            <a:r>
              <a:rPr lang="en-US" sz="2400" dirty="0">
                <a:latin typeface="+mj-lt"/>
                <a:cs typeface="Courier New" panose="02070309020205020404" pitchFamily="49" charset="0"/>
              </a:rPr>
              <a:t>(must change the value of the loop variable)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 flipH="1">
            <a:off x="1640303" y="4592446"/>
            <a:ext cx="6685550" cy="46280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2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dirty="0"/>
              <a:t>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2579" cy="4156799"/>
          </a:xfrm>
        </p:spPr>
        <p:txBody>
          <a:bodyPr/>
          <a:lstStyle/>
          <a:p>
            <a:r>
              <a:rPr lang="en-US" dirty="0"/>
              <a:t>We can use 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/>
              <a:t>loop to count</a:t>
            </a:r>
          </a:p>
          <a:p>
            <a:pPr lvl="1"/>
            <a:r>
              <a:rPr lang="en-US" dirty="0"/>
              <a:t>Count from 1 up to and including 20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           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we have to initialize </a:t>
            </a:r>
            <a:r>
              <a:rPr lang="en-US" sz="20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&lt;= 20:  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so that we can use it here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+ 1 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don't forget to update</a:t>
            </a:r>
            <a:b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# the loop variable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240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dirty="0"/>
              <a:t>Loop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17" name="Rounded Rectangle 16"/>
          <p:cNvSpPr/>
          <p:nvPr/>
        </p:nvSpPr>
        <p:spPr>
          <a:xfrm>
            <a:off x="285783" y="1808907"/>
            <a:ext cx="2526632" cy="7377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Start</a:t>
            </a:r>
          </a:p>
        </p:txBody>
      </p:sp>
      <p:cxnSp>
        <p:nvCxnSpPr>
          <p:cNvPr id="19" name="Straight Arrow Connector 18"/>
          <p:cNvCxnSpPr>
            <a:endCxn id="28" idx="0"/>
          </p:cNvCxnSpPr>
          <p:nvPr/>
        </p:nvCxnSpPr>
        <p:spPr>
          <a:xfrm>
            <a:off x="1549099" y="2874093"/>
            <a:ext cx="0" cy="93921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1697326" y="3343701"/>
            <a:ext cx="7064073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3308684" y="5474225"/>
            <a:ext cx="2526632" cy="7377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End</a:t>
            </a:r>
          </a:p>
        </p:txBody>
      </p:sp>
      <p:sp>
        <p:nvSpPr>
          <p:cNvPr id="59" name="Flowchart: Data 58"/>
          <p:cNvSpPr/>
          <p:nvPr/>
        </p:nvSpPr>
        <p:spPr>
          <a:xfrm>
            <a:off x="3420174" y="3940662"/>
            <a:ext cx="2215598" cy="736715"/>
          </a:xfrm>
          <a:prstGeom prst="flowChartInputOutpu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Display </a:t>
            </a:r>
            <a:r>
              <a:rPr lang="en-US" sz="2400" dirty="0" err="1">
                <a:solidFill>
                  <a:schemeClr val="tx1"/>
                </a:solidFill>
              </a:rPr>
              <a:t>num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78" name="Straight Connector 77"/>
          <p:cNvCxnSpPr>
            <a:endCxn id="67" idx="3"/>
          </p:cNvCxnSpPr>
          <p:nvPr/>
        </p:nvCxnSpPr>
        <p:spPr>
          <a:xfrm flipH="1">
            <a:off x="8535210" y="4308506"/>
            <a:ext cx="22618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8761399" y="3343701"/>
            <a:ext cx="0" cy="9653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1697326" y="5464119"/>
            <a:ext cx="1463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FALSE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3308684" y="1812723"/>
            <a:ext cx="2526632" cy="73774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</a:rPr>
              <a:t>num</a:t>
            </a:r>
            <a:r>
              <a:rPr lang="en-US" sz="3200" dirty="0">
                <a:solidFill>
                  <a:schemeClr val="tx1"/>
                </a:solidFill>
              </a:rPr>
              <a:t> = 1</a:t>
            </a:r>
          </a:p>
        </p:txBody>
      </p:sp>
      <p:sp>
        <p:nvSpPr>
          <p:cNvPr id="28" name="Flowchart: Decision 27"/>
          <p:cNvSpPr/>
          <p:nvPr/>
        </p:nvSpPr>
        <p:spPr>
          <a:xfrm>
            <a:off x="410291" y="3813309"/>
            <a:ext cx="2277616" cy="990674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bIns="91440" rtlCol="0" anchor="ctr"/>
          <a:lstStyle/>
          <a:p>
            <a:pPr algn="ctr"/>
            <a:r>
              <a:rPr lang="en-US" sz="3000" dirty="0" err="1">
                <a:solidFill>
                  <a:schemeClr val="tx1"/>
                </a:solidFill>
              </a:rPr>
              <a:t>num</a:t>
            </a:r>
            <a:r>
              <a:rPr lang="en-US" sz="3000" dirty="0">
                <a:solidFill>
                  <a:schemeClr val="tx1"/>
                </a:solidFill>
              </a:rPr>
              <a:t> &lt;= 20</a:t>
            </a:r>
          </a:p>
        </p:txBody>
      </p:sp>
      <p:cxnSp>
        <p:nvCxnSpPr>
          <p:cNvPr id="29" name="Straight Arrow Connector 28"/>
          <p:cNvCxnSpPr>
            <a:stCxn id="17" idx="3"/>
            <a:endCxn id="27" idx="1"/>
          </p:cNvCxnSpPr>
          <p:nvPr/>
        </p:nvCxnSpPr>
        <p:spPr>
          <a:xfrm>
            <a:off x="2812415" y="2177778"/>
            <a:ext cx="496269" cy="381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1549099" y="2874093"/>
            <a:ext cx="30229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27" idx="2"/>
          </p:cNvCxnSpPr>
          <p:nvPr/>
        </p:nvCxnSpPr>
        <p:spPr>
          <a:xfrm flipV="1">
            <a:off x="4572000" y="2550464"/>
            <a:ext cx="0" cy="3236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361063" y="3929345"/>
            <a:ext cx="1463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TRUE</a:t>
            </a:r>
            <a:endParaRPr lang="en-US" dirty="0"/>
          </a:p>
        </p:txBody>
      </p:sp>
      <p:cxnSp>
        <p:nvCxnSpPr>
          <p:cNvPr id="45" name="Straight Arrow Connector 44"/>
          <p:cNvCxnSpPr>
            <a:stCxn id="28" idx="3"/>
            <a:endCxn id="59" idx="2"/>
          </p:cNvCxnSpPr>
          <p:nvPr/>
        </p:nvCxnSpPr>
        <p:spPr>
          <a:xfrm>
            <a:off x="2687907" y="4308646"/>
            <a:ext cx="953827" cy="374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9" idx="5"/>
            <a:endCxn id="67" idx="1"/>
          </p:cNvCxnSpPr>
          <p:nvPr/>
        </p:nvCxnSpPr>
        <p:spPr>
          <a:xfrm flipV="1">
            <a:off x="5414212" y="4308507"/>
            <a:ext cx="594366" cy="513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6008578" y="3939636"/>
            <a:ext cx="2526632" cy="73774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</a:rPr>
              <a:t>num</a:t>
            </a:r>
            <a:r>
              <a:rPr lang="en-US" sz="2800" dirty="0">
                <a:solidFill>
                  <a:schemeClr val="tx1"/>
                </a:solidFill>
              </a:rPr>
              <a:t> = </a:t>
            </a:r>
            <a:r>
              <a:rPr lang="en-US" sz="2800" dirty="0" err="1">
                <a:solidFill>
                  <a:schemeClr val="tx1"/>
                </a:solidFill>
              </a:rPr>
              <a:t>num</a:t>
            </a:r>
            <a:r>
              <a:rPr lang="en-US" sz="2800" dirty="0">
                <a:solidFill>
                  <a:schemeClr val="tx1"/>
                </a:solidFill>
              </a:rPr>
              <a:t> + 1</a:t>
            </a:r>
          </a:p>
        </p:txBody>
      </p:sp>
      <p:cxnSp>
        <p:nvCxnSpPr>
          <p:cNvPr id="69" name="Straight Arrow Connector 68"/>
          <p:cNvCxnSpPr>
            <a:endCxn id="43" idx="1"/>
          </p:cNvCxnSpPr>
          <p:nvPr/>
        </p:nvCxnSpPr>
        <p:spPr>
          <a:xfrm>
            <a:off x="1549099" y="5843096"/>
            <a:ext cx="1759585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28" idx="2"/>
          </p:cNvCxnSpPr>
          <p:nvPr/>
        </p:nvCxnSpPr>
        <p:spPr>
          <a:xfrm>
            <a:off x="1549099" y="4803983"/>
            <a:ext cx="1" cy="1039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 rot="20162607">
            <a:off x="239393" y="3661006"/>
            <a:ext cx="12512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</a:p>
        </p:txBody>
      </p:sp>
    </p:spTree>
    <p:extLst>
      <p:ext uri="{BB962C8B-B14F-4D97-AF65-F5344CB8AC3E}">
        <p14:creationId xmlns:p14="http://schemas.microsoft.com/office/powerpoint/2010/main" val="1351364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3" grpId="0" animBg="1"/>
      <p:bldP spid="59" grpId="0" animBg="1"/>
      <p:bldP spid="100" grpId="0"/>
      <p:bldP spid="27" grpId="0" animBg="1"/>
      <p:bldP spid="28" grpId="0" animBg="1"/>
      <p:bldP spid="41" grpId="0"/>
      <p:bldP spid="67" grpId="0" animBg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Algorithms</a:t>
            </a:r>
          </a:p>
          <a:p>
            <a:r>
              <a:rPr lang="en-US" dirty="0"/>
              <a:t>Program design</a:t>
            </a:r>
          </a:p>
          <a:p>
            <a:pPr lvl="1"/>
            <a:r>
              <a:rPr lang="en-US" dirty="0"/>
              <a:t>Input, process, output</a:t>
            </a:r>
          </a:p>
          <a:p>
            <a:pPr lvl="1"/>
            <a:r>
              <a:rPr lang="en-US" dirty="0"/>
              <a:t>Flowcharts and pseudocode</a:t>
            </a:r>
          </a:p>
          <a:p>
            <a:pPr lvl="3"/>
            <a:endParaRPr lang="en-US" dirty="0"/>
          </a:p>
          <a:p>
            <a:r>
              <a:rPr lang="en-US" dirty="0"/>
              <a:t>Syntax and Logic Errors</a:t>
            </a:r>
          </a:p>
          <a:p>
            <a:pPr lvl="3"/>
            <a:endParaRPr lang="en-US" dirty="0"/>
          </a:p>
          <a:p>
            <a:r>
              <a:rPr lang="en-US" dirty="0"/>
              <a:t>Decision structure practice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511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Counting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/>
              <a:t>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changing a number of factors, you can change how a counting loop behaves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           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this controls the start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&lt;= 20:  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this controls the stop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+ 1 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this controls the update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How would you count 2, 4, 6, ... 96, 98, 100?</a:t>
            </a:r>
          </a:p>
          <a:p>
            <a:r>
              <a:rPr lang="en-US" dirty="0"/>
              <a:t>What about from 10 down to 0?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2365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/>
              <a:t>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/>
              <a:t>loop that needs to calculate something, you must initialize the relevant variable </a:t>
            </a:r>
            <a:r>
              <a:rPr lang="en-US" u="sng" dirty="0"/>
              <a:t>outside</a:t>
            </a:r>
            <a:r>
              <a:rPr lang="en-US" dirty="0"/>
              <a:t> of the loop, before it starts</a:t>
            </a:r>
          </a:p>
          <a:p>
            <a:endParaRPr lang="en-US" dirty="0"/>
          </a:p>
          <a:p>
            <a:r>
              <a:rPr lang="en-US" dirty="0"/>
              <a:t>For example, if calculating the total of </a:t>
            </a:r>
            <a:br>
              <a:rPr lang="en-US" dirty="0"/>
            </a:br>
            <a:r>
              <a:rPr lang="en-US" dirty="0"/>
              <a:t>10 user-provided numbers, initialize </a:t>
            </a:r>
            <a:br>
              <a:rPr lang="en-US" dirty="0"/>
            </a:br>
            <a:r>
              <a:rPr lang="en-US" dirty="0"/>
              <a:t>a “total” variable before the while loop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605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/>
              <a:t>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is a completed example:</a:t>
            </a:r>
          </a:p>
          <a:p>
            <a:pPr lvl="2"/>
            <a:endParaRPr lang="en-US" dirty="0"/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 = 0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total = 0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 &lt; 10: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number: 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total +=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count += 1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"The total is"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total)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08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23028" y="2693988"/>
            <a:ext cx="8297944" cy="1470025"/>
          </a:xfrm>
        </p:spPr>
        <p:txBody>
          <a:bodyPr/>
          <a:lstStyle/>
          <a:p>
            <a:r>
              <a:rPr lang="en-US" dirty="0"/>
              <a:t>Infinite Loops and Other Problems</a:t>
            </a:r>
          </a:p>
        </p:txBody>
      </p:sp>
    </p:spTree>
    <p:extLst>
      <p:ext uri="{BB962C8B-B14F-4D97-AF65-F5344CB8AC3E}">
        <p14:creationId xmlns:p14="http://schemas.microsoft.com/office/powerpoint/2010/main" val="244935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Body Not Being Reached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/>
              <a:t>loop’s body may be skipped over entirely</a:t>
            </a:r>
          </a:p>
          <a:p>
            <a:pPr lvl="1"/>
            <a:r>
              <a:rPr lang="en-US" dirty="0"/>
              <a:t>If the Boolean condition is initially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False</a:t>
            </a:r>
          </a:p>
          <a:p>
            <a:pPr lvl="3"/>
            <a:endParaRPr lang="en-US" dirty="0"/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militaryTime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1300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militaryTime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1200):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"Good morning!"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militaryTime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militaryTime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+ 100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6613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is the Conditional Checked?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savings = 0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savings &lt; 1000: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full-time job pays out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savings += 500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freelancing job pays out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savings += 150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"savings is"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savings)</a:t>
            </a:r>
          </a:p>
          <a:p>
            <a:endParaRPr lang="en-US" dirty="0"/>
          </a:p>
          <a:p>
            <a:r>
              <a:rPr lang="en-US" dirty="0"/>
              <a:t>What is the value of savings at the end?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05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is the Conditional Checked?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savings = 0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savings &lt; 1000: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full-time job pays out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savings += 500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freelancing job pays out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savings += 150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"savings is"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savings)</a:t>
            </a:r>
          </a:p>
          <a:p>
            <a:endParaRPr lang="en-US" dirty="0"/>
          </a:p>
          <a:p>
            <a:r>
              <a:rPr lang="en-US" dirty="0"/>
              <a:t>What is the value of savings at the end?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707170" y="3403033"/>
            <a:ext cx="2051904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  <a:cs typeface="Courier New" panose="02070309020205020404" pitchFamily="49" charset="0"/>
              </a:rPr>
              <a:t>The value of savings is 1300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2433" y="4470869"/>
            <a:ext cx="6496641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  <a:cs typeface="Courier New" panose="02070309020205020404" pitchFamily="49" charset="0"/>
              </a:rPr>
              <a:t>Even though the condition was “reached” when we added 500 the second time, the </a:t>
            </a:r>
            <a:r>
              <a:rPr lang="en-US" sz="2400" u="sng" dirty="0">
                <a:latin typeface="+mj-lt"/>
                <a:cs typeface="Courier New" panose="02070309020205020404" pitchFamily="49" charset="0"/>
              </a:rPr>
              <a:t>entire</a:t>
            </a:r>
            <a:r>
              <a:rPr lang="en-US" sz="2400" dirty="0">
                <a:latin typeface="+mj-lt"/>
                <a:cs typeface="Courier New" panose="02070309020205020404" pitchFamily="49" charset="0"/>
              </a:rPr>
              <a:t> loop must run before the conditional is checked again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32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Infinite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b="1" i="1" dirty="0"/>
              <a:t>infinite loop</a:t>
            </a:r>
            <a:r>
              <a:rPr lang="en-US" b="1" dirty="0"/>
              <a:t> </a:t>
            </a:r>
            <a:r>
              <a:rPr lang="en-US" dirty="0"/>
              <a:t>is a loop that will run forever</a:t>
            </a:r>
          </a:p>
          <a:p>
            <a:pPr lvl="1"/>
            <a:r>
              <a:rPr lang="en-US" dirty="0"/>
              <a:t>The conditional the loop is based on always evaluates to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True</a:t>
            </a:r>
            <a:r>
              <a:rPr lang="en-US" dirty="0"/>
              <a:t>, and never to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False</a:t>
            </a:r>
          </a:p>
          <a:p>
            <a:pPr lvl="3"/>
            <a:endParaRPr lang="en-US" dirty="0"/>
          </a:p>
          <a:p>
            <a:r>
              <a:rPr lang="en-US" dirty="0"/>
              <a:t>Why might this happen?</a:t>
            </a:r>
          </a:p>
          <a:p>
            <a:pPr lvl="1"/>
            <a:r>
              <a:rPr lang="en-US" dirty="0"/>
              <a:t>The loop variable is not updated</a:t>
            </a:r>
          </a:p>
          <a:p>
            <a:pPr lvl="1"/>
            <a:r>
              <a:rPr lang="en-US" dirty="0"/>
              <a:t>The loop variable is updated wrong</a:t>
            </a:r>
          </a:p>
          <a:p>
            <a:pPr lvl="1"/>
            <a:r>
              <a:rPr lang="en-US" dirty="0"/>
              <a:t>The loop conditional uses the wrong variable</a:t>
            </a:r>
          </a:p>
          <a:p>
            <a:pPr lvl="1"/>
            <a:r>
              <a:rPr lang="en-US" dirty="0"/>
              <a:t>The loop conditional checks the wrong thing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  <p:pic>
        <p:nvPicPr>
          <p:cNvPr id="1026" name="Picture 2" descr="https://upload.wikimedia.org/wikipedia/commons/5/5b/Flat_UI_-_infinit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487917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915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8" presetClass="emph" presetSubtype="0" fill="hold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Rot by="43200000" p14:bounceEnd="50000">
                                          <p:cBhvr>
                                            <p:cTn id="6" dur="3000" fill="hold"/>
                                            <p:tgtEl>
                                              <p:spTgt spid="102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" fill="hold">
                          <p:stCondLst>
                            <p:cond delay="indefinite"/>
                          </p:stCondLst>
                          <p:childTnLst>
                            <p:par>
                              <p:cTn id="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" presetID="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7" end="7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8" presetClass="emp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43200000">
                                          <p:cBhvr>
                                            <p:cTn id="6" dur="3000" fill="hold"/>
                                            <p:tgtEl>
                                              <p:spTgt spid="102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" fill="hold">
                          <p:stCondLst>
                            <p:cond delay="indefinite"/>
                          </p:stCondLst>
                          <p:childTnLst>
                            <p:par>
                              <p:cTn id="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" presetID="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7" end="7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Infinite Loop </a:t>
            </a:r>
            <a:r>
              <a:rPr lang="en-US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doesn’t this loop end?  What will fix it?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age =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"How old are you? 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age &lt; 18:   </a:t>
            </a: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can't vote until 18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can't vote at age"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age)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"Now you can vote! Yay!"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062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Infinite Loop </a:t>
            </a:r>
            <a:r>
              <a:rPr lang="en-US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doesn’t this loop end?  What will fix it?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age =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"How old are you? 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age &lt; 18:   </a:t>
            </a: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can't vote until 18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can't vote at age"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age)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"Now you can vote! Yay!"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55956" y="2825472"/>
            <a:ext cx="4054641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  <a:cs typeface="Courier New" panose="02070309020205020404" pitchFamily="49" charset="0"/>
              </a:rPr>
              <a:t>the loop variable (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age</a:t>
            </a:r>
            <a:r>
              <a:rPr lang="en-US" sz="2400" dirty="0">
                <a:latin typeface="+mj-lt"/>
                <a:cs typeface="Courier New" panose="02070309020205020404" pitchFamily="49" charset="0"/>
              </a:rPr>
              <a:t>) never changes, so the condition will never evaluate to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False</a:t>
            </a:r>
          </a:p>
        </p:txBody>
      </p:sp>
      <p:sp>
        <p:nvSpPr>
          <p:cNvPr id="6" name="Rounded Rectangle 5"/>
          <p:cNvSpPr/>
          <p:nvPr/>
        </p:nvSpPr>
        <p:spPr>
          <a:xfrm flipH="1">
            <a:off x="906376" y="4025801"/>
            <a:ext cx="7299160" cy="86143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4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279813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Infinite Loop Example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doesn’t this loop end?  What will fix it?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ask user for name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name =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"What is your name? 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name +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"!"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902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Infinite Loop Example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doesn’t this loop end?  What will fix it?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ask user for name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name =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"What is your name? 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name +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"!"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995862" y="2963765"/>
            <a:ext cx="457200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 </a:t>
            </a:r>
            <a:r>
              <a:rPr lang="en-US" sz="2400" dirty="0">
                <a:latin typeface="+mj-lt"/>
                <a:cs typeface="Courier New" panose="02070309020205020404" pitchFamily="49" charset="0"/>
              </a:rPr>
              <a:t>will never evaluate to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False</a:t>
            </a:r>
            <a:r>
              <a:rPr lang="en-US" sz="2400" dirty="0">
                <a:latin typeface="+mj-lt"/>
                <a:cs typeface="Courier New" panose="02070309020205020404" pitchFamily="49" charset="0"/>
              </a:rPr>
              <a:t>, so the loop will never exit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13376" y="4234030"/>
            <a:ext cx="3497635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  <a:cs typeface="Courier New" panose="02070309020205020404" pitchFamily="49" charset="0"/>
              </a:rPr>
              <a:t>Don’t ever do this!  It’s sloppy programming, and it’s not allowed in 201.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 flipH="1">
            <a:off x="1977187" y="3563358"/>
            <a:ext cx="1018675" cy="46280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697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Infinite Loop Example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doesn’t this loop end?  What will fix it?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cookiesLeft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50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cookiesLeft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0: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eat a cookie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cookiesLeft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cookiesLeft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"No more cookies!"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411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Infinite Loop Example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doesn’t this loop end?  What will fix it?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cookiesLeft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50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cookiesLeft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0: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eat a cookie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cookiesLeft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cookiesLeft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"No more cookies!"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211198" y="3662439"/>
            <a:ext cx="3895181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  <a:cs typeface="Courier New" panose="02070309020205020404" pitchFamily="49" charset="0"/>
              </a:rPr>
              <a:t>the loop body is INCREASING the number of cookies, so we’ll never reach zero!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 flipH="1">
            <a:off x="1580146" y="4862768"/>
            <a:ext cx="5578643" cy="46280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0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Infinite Loop Example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doesn’t this loop end?  What will fix it?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cookiesLeft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50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cookiesLeft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0: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eat a cookie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cookiesLeft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cookiesLeft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"No more cookies!"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211198" y="3662439"/>
            <a:ext cx="3895181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  <a:cs typeface="Courier New" panose="02070309020205020404" pitchFamily="49" charset="0"/>
              </a:rPr>
              <a:t>the loop body is INCREASING the number of cookies, so we’ll never reach zero!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 flipH="1">
            <a:off x="1580146" y="4862768"/>
            <a:ext cx="5578643" cy="46280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678" y="2830749"/>
            <a:ext cx="2671322" cy="185990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1822" y="5490296"/>
            <a:ext cx="2671322" cy="185990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899" y="2402695"/>
            <a:ext cx="2671322" cy="185990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8634" y="3167606"/>
            <a:ext cx="2671322" cy="185990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8374" y="4296239"/>
            <a:ext cx="2671322" cy="185990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457" y="872080"/>
            <a:ext cx="2671322" cy="185990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160" y="1750650"/>
            <a:ext cx="2671322" cy="185990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203" y="-387797"/>
            <a:ext cx="2671322" cy="185990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5601" y="4333185"/>
            <a:ext cx="2671322" cy="185990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058" y="-227857"/>
            <a:ext cx="2671322" cy="185990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3661" y="3049426"/>
            <a:ext cx="2671322" cy="185990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881" y="3517865"/>
            <a:ext cx="2671322" cy="185990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27" y="2114438"/>
            <a:ext cx="2671322" cy="185990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136" y="317346"/>
            <a:ext cx="2671322" cy="185990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3244" y="1819034"/>
            <a:ext cx="2671322" cy="185990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420" y="4944017"/>
            <a:ext cx="2671322" cy="185990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278" y="1606404"/>
            <a:ext cx="2671322" cy="1859908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791" y="4069634"/>
            <a:ext cx="2671322" cy="1859908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146" y="5490296"/>
            <a:ext cx="2671322" cy="185990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6078" y="214663"/>
            <a:ext cx="2671322" cy="185990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6" y="-528058"/>
            <a:ext cx="2671322" cy="185990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853" y="-638385"/>
            <a:ext cx="2671322" cy="1859908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1805" y="635649"/>
            <a:ext cx="2671322" cy="185990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271" y="4292172"/>
            <a:ext cx="2671322" cy="185990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209" y="5377773"/>
            <a:ext cx="2671322" cy="1859908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4673" y="1278910"/>
            <a:ext cx="2671322" cy="1859908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522" y="834994"/>
            <a:ext cx="2671322" cy="1859908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197" y="5556279"/>
            <a:ext cx="2671322" cy="1859908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937" y="2678024"/>
            <a:ext cx="2671322" cy="1859908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0130" y="5608476"/>
            <a:ext cx="2671322" cy="1859908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940" y="710662"/>
            <a:ext cx="2671322" cy="1859908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17774" y="4336481"/>
            <a:ext cx="2671322" cy="1859908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234" y="-835114"/>
            <a:ext cx="2671322" cy="1859908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8996" y="2336337"/>
            <a:ext cx="2671322" cy="1859908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67696" y="-797651"/>
            <a:ext cx="2671322" cy="1859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23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4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6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8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2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3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4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6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7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8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9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1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15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2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25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3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35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40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45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50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55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600"/>
                            </p:stCondLst>
                            <p:childTnLst>
                              <p:par>
                                <p:cTn id="95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650"/>
                            </p:stCondLst>
                            <p:childTnLst>
                              <p:par>
                                <p:cTn id="98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70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750"/>
                            </p:stCondLst>
                            <p:childTnLst>
                              <p:par>
                                <p:cTn id="104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800"/>
                            </p:stCondLst>
                            <p:childTnLst>
                              <p:par>
                                <p:cTn id="107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Infinite Loop Example #4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555779" cy="4517689"/>
          </a:xfrm>
        </p:spPr>
        <p:txBody>
          <a:bodyPr/>
          <a:lstStyle/>
          <a:p>
            <a:r>
              <a:rPr lang="en-US" dirty="0"/>
              <a:t>Why doesn’t this loop end?  What will fix it?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countdown = 10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"Countdown begin..."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countdown &gt; 0: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(countdown, 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"..."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"Blastoff!"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28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Infinite Loop Example #4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555779" cy="4517689"/>
          </a:xfrm>
        </p:spPr>
        <p:txBody>
          <a:bodyPr/>
          <a:lstStyle/>
          <a:p>
            <a:r>
              <a:rPr lang="en-US" dirty="0"/>
              <a:t>Why doesn’t this loop end?  What will fix it?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countdown = 10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"Countdown begin..."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countdown &gt; 0: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(countdown, 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"..."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"Blastoff!"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  <p:sp>
        <p:nvSpPr>
          <p:cNvPr id="6" name="Rounded Rectangle 5"/>
          <p:cNvSpPr/>
          <p:nvPr/>
        </p:nvSpPr>
        <p:spPr>
          <a:xfrm flipH="1">
            <a:off x="910838" y="4419388"/>
            <a:ext cx="5065755" cy="89733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42384" y="3365234"/>
            <a:ext cx="3895181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  <a:cs typeface="Courier New" panose="02070309020205020404" pitchFamily="49" charset="0"/>
              </a:rPr>
              <a:t>the countdown variable is not being decremented, so it will never go below zero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34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Infinite Loop Example #5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doesn’t this loop end?  What will fix it?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grade = 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 = 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name != 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"Hrabowski"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get the user's grade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grade =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"What is your grade? 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passed!"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61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Infinite Loop Example #5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doesn’t this loop end?  What will fix it?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grade = 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 = 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name != 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"Hrabowski"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get the user's grade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grade =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"What is your grade? 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passed!"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  <p:sp>
        <p:nvSpPr>
          <p:cNvPr id="6" name="Rounded Rectangle 5"/>
          <p:cNvSpPr/>
          <p:nvPr/>
        </p:nvSpPr>
        <p:spPr>
          <a:xfrm flipH="1">
            <a:off x="910839" y="3983029"/>
            <a:ext cx="4990340" cy="46280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17798" y="2526248"/>
            <a:ext cx="3895181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  <a:cs typeface="Courier New" panose="02070309020205020404" pitchFamily="49" charset="0"/>
              </a:rPr>
              <a:t>the loop conditional is checking the wrong variable!  we also never change the name, so this will never end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65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Ending an Infinite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run a Python program that contains an infinite loop, it may seem like you’ve lost control of the terminal!</a:t>
            </a:r>
          </a:p>
          <a:p>
            <a:pPr lvl="3"/>
            <a:endParaRPr lang="en-US" dirty="0"/>
          </a:p>
          <a:p>
            <a:r>
              <a:rPr lang="en-US" dirty="0"/>
              <a:t>To regain control, simply type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CTRL+C </a:t>
            </a:r>
            <a:r>
              <a:rPr lang="en-US" dirty="0"/>
              <a:t>to interrupt the infinite loop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KeyboardInterrupt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will be displayed, </a:t>
            </a:r>
            <a:br>
              <a:rPr lang="en-US" dirty="0"/>
            </a:br>
            <a:r>
              <a:rPr lang="en-US" dirty="0"/>
              <a:t>and you’ll regain control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238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18358" cy="4156799"/>
          </a:xfrm>
        </p:spPr>
        <p:txBody>
          <a:bodyPr/>
          <a:lstStyle/>
          <a:p>
            <a:r>
              <a:rPr lang="en-US" dirty="0"/>
              <a:t>To learn about and use 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/>
              <a:t>loop</a:t>
            </a:r>
          </a:p>
          <a:p>
            <a:pPr lvl="1"/>
            <a:r>
              <a:rPr lang="en-US" sz="3200" dirty="0"/>
              <a:t>To understand the syntax of a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sz="3200" dirty="0"/>
              <a:t>loop</a:t>
            </a:r>
          </a:p>
          <a:p>
            <a:pPr lvl="1"/>
            <a:r>
              <a:rPr lang="en-US" sz="3200" dirty="0"/>
              <a:t>To use a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sz="3200" dirty="0"/>
              <a:t>loop for interactive loops</a:t>
            </a:r>
          </a:p>
          <a:p>
            <a:pPr lvl="1"/>
            <a:r>
              <a:rPr lang="en-US" sz="3200" dirty="0"/>
              <a:t>To learn about infinite loops</a:t>
            </a:r>
          </a:p>
          <a:p>
            <a:pPr lvl="2"/>
            <a:r>
              <a:rPr lang="en-US" sz="2800" dirty="0"/>
              <a:t>(And how to avoid them)</a:t>
            </a:r>
          </a:p>
          <a:p>
            <a:pPr lvl="1"/>
            <a:endParaRPr lang="en-US" dirty="0"/>
          </a:p>
          <a:p>
            <a:r>
              <a:rPr lang="en-US" dirty="0"/>
              <a:t>To practice conditionals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381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40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Practice with Decisions</a:t>
            </a:r>
          </a:p>
        </p:txBody>
      </p:sp>
    </p:spTree>
    <p:extLst>
      <p:ext uri="{BB962C8B-B14F-4D97-AF65-F5344CB8AC3E}">
        <p14:creationId xmlns:p14="http://schemas.microsoft.com/office/powerpoint/2010/main" val="89851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Example #5 – Fixing It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update this to ask for the user’s grade</a:t>
            </a:r>
          </a:p>
          <a:p>
            <a:pPr lvl="1"/>
            <a:r>
              <a:rPr lang="en-US" dirty="0"/>
              <a:t>An “A” or a “B” means that they passed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grade = 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...what goes here?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get the user's grade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grade =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"What is your grade? 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passed!"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824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Example #5 – Truth Table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evaluate this expression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grade != "A" or grade != "B"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4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42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99485" y="3190458"/>
          <a:ext cx="6880924" cy="15849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0727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40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64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8001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grade !=</a:t>
                      </a:r>
                      <a:r>
                        <a:rPr lang="en-US" sz="200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"A"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grade !=</a:t>
                      </a:r>
                      <a:r>
                        <a:rPr lang="en-US" sz="200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"B"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"A"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"B"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"C"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828250" y="361518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52374" y="361518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63967" y="361518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828250" y="4021060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952374" y="4021060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63967" y="4021060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828250" y="4405148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952374" y="4405148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163967" y="4405148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711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Example #5 – Truth Table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evaluate this expression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grade != "A" or grade != "B"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This does not give us the answer we want</a:t>
            </a:r>
          </a:p>
          <a:p>
            <a:pPr lvl="1"/>
            <a:r>
              <a:rPr lang="en-US" dirty="0"/>
              <a:t>This just loops forever and ever (infinitely)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43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99485" y="3190458"/>
          <a:ext cx="6880924" cy="15849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0727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40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64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8001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grade !=</a:t>
                      </a:r>
                      <a:r>
                        <a:rPr lang="en-US" sz="200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"A"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grade !=</a:t>
                      </a:r>
                      <a:r>
                        <a:rPr lang="en-US" sz="200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"B"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"A"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"B"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"C"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178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Example #5 – Truth Table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try it with 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and </a:t>
            </a:r>
            <a:r>
              <a:rPr lang="en-US" dirty="0"/>
              <a:t>instead of 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or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grade != "A" and grade != "B"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4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44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99485" y="3190458"/>
          <a:ext cx="6880924" cy="15849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0727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40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64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8001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grade !=</a:t>
                      </a:r>
                      <a:r>
                        <a:rPr lang="en-US" sz="200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"A"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grade !=</a:t>
                      </a:r>
                      <a:r>
                        <a:rPr lang="en-US" sz="200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"B"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"A"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"B"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"C"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828250" y="361518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52374" y="361518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63967" y="361518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828250" y="4021060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952374" y="4021060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63967" y="4021060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828250" y="4405148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952374" y="4405148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163967" y="4405148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847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Example #5 – Truth Table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try it with 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and </a:t>
            </a:r>
            <a:r>
              <a:rPr lang="en-US" dirty="0"/>
              <a:t>instead of 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or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grade != "A" and grade != "B"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Now our program will behave how we want</a:t>
            </a:r>
          </a:p>
          <a:p>
            <a:pPr lvl="1"/>
            <a:r>
              <a:rPr lang="en-US" dirty="0"/>
              <a:t>You have to think carefully about conditionals!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45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99485" y="3190458"/>
          <a:ext cx="6880924" cy="15849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0727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40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64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8001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grade !=</a:t>
                      </a:r>
                      <a:r>
                        <a:rPr lang="en-US" sz="200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"A"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grade !=</a:t>
                      </a:r>
                      <a:r>
                        <a:rPr lang="en-US" sz="200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"B"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"A"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"B"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"C"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07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Example #5 – Completed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update this to ask for the user’s grade</a:t>
            </a:r>
          </a:p>
          <a:p>
            <a:pPr lvl="1"/>
            <a:r>
              <a:rPr lang="en-US" dirty="0"/>
              <a:t>An “A” or a “B” means that they passed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grade = 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grade !=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grade !=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get the user's grade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grade =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"What is your grade? 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passed!"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23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47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Interactive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/>
              <a:t>Loops</a:t>
            </a:r>
          </a:p>
        </p:txBody>
      </p:sp>
    </p:spTree>
    <p:extLst>
      <p:ext uri="{BB962C8B-B14F-4D97-AF65-F5344CB8AC3E}">
        <p14:creationId xmlns:p14="http://schemas.microsoft.com/office/powerpoint/2010/main" val="126979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Use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/>
              <a:t>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54453" cy="4156799"/>
          </a:xfrm>
        </p:spPr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dirty="0"/>
              <a:t>loops are very helpful when </a:t>
            </a:r>
            <a:br>
              <a:rPr lang="en-US" dirty="0"/>
            </a:br>
            <a:r>
              <a:rPr lang="en-US" dirty="0"/>
              <a:t>you w</a:t>
            </a:r>
            <a:r>
              <a:rPr lang="en-US" sz="3200" dirty="0"/>
              <a:t>ant to get input from the user </a:t>
            </a:r>
            <a:br>
              <a:rPr lang="en-US" sz="3200" dirty="0"/>
            </a:br>
            <a:r>
              <a:rPr lang="en-US" sz="3200" dirty="0"/>
              <a:t>that meets certain specific conditions</a:t>
            </a:r>
          </a:p>
          <a:p>
            <a:pPr lvl="1"/>
            <a:r>
              <a:rPr lang="en-US" sz="3200" dirty="0"/>
              <a:t>Positive number</a:t>
            </a:r>
          </a:p>
          <a:p>
            <a:pPr lvl="1"/>
            <a:r>
              <a:rPr lang="en-US" sz="3200" dirty="0"/>
              <a:t>A non-empty string</a:t>
            </a:r>
          </a:p>
          <a:p>
            <a:pPr lvl="1"/>
            <a:r>
              <a:rPr lang="en-US" sz="3200" dirty="0"/>
              <a:t>A number within a certain range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049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dirty="0"/>
              <a:t>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2579" cy="4156799"/>
          </a:xfrm>
        </p:spPr>
        <p:txBody>
          <a:bodyPr/>
          <a:lstStyle/>
          <a:p>
            <a:r>
              <a:rPr lang="en-US" dirty="0"/>
              <a:t>We can use 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/>
              <a:t>loop to get correct input from the user by re-prompting them</a:t>
            </a:r>
          </a:p>
          <a:p>
            <a:pPr lvl="3"/>
            <a:endParaRPr lang="en-US" dirty="0"/>
          </a:p>
          <a:p>
            <a:pPr marL="0" lvl="2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= 0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so that we can use it here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&lt;= 0: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positive number: 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lvl="2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while loop exits because </a:t>
            </a:r>
            <a:r>
              <a:rPr lang="en-US" sz="20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positive</a:t>
            </a:r>
          </a:p>
          <a:p>
            <a:pPr marL="0" lvl="2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"Thank you.  The number you chose is:"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4711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Practice: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if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dirty="0"/>
              <a:t>, and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else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661481" y="1955730"/>
            <a:ext cx="176070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1480" y="3519308"/>
            <a:ext cx="1760707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77119" y="1949651"/>
            <a:ext cx="1760707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1479" y="5452218"/>
            <a:ext cx="1760707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77119" y="4344223"/>
            <a:ext cx="1760707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if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if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if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1136" y="1949651"/>
            <a:ext cx="1760707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91135" y="3974891"/>
            <a:ext cx="1760707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if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</p:txBody>
      </p:sp>
    </p:spTree>
    <p:extLst>
      <p:ext uri="{BB962C8B-B14F-4D97-AF65-F5344CB8AC3E}">
        <p14:creationId xmlns:p14="http://schemas.microsoft.com/office/powerpoint/2010/main" val="407538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Updated Exercise: Twitter Followers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r>
              <a:rPr lang="en-US" dirty="0"/>
              <a:t>Update your </a:t>
            </a:r>
            <a:r>
              <a:rPr lang="en-US" dirty="0" smtClean="0"/>
              <a:t>twitter “guessing </a:t>
            </a:r>
            <a:r>
              <a:rPr lang="en-US" dirty="0"/>
              <a:t>game” to keep re-prompting until </a:t>
            </a:r>
            <a:r>
              <a:rPr lang="en-US" dirty="0" smtClean="0"/>
              <a:t>the user guesses the correct number of followers</a:t>
            </a:r>
          </a:p>
          <a:p>
            <a:endParaRPr lang="en-US" dirty="0"/>
          </a:p>
          <a:p>
            <a:r>
              <a:rPr lang="en-US" dirty="0"/>
              <a:t>At each step, tell them whether </a:t>
            </a:r>
            <a:br>
              <a:rPr lang="en-US" dirty="0"/>
            </a:br>
            <a:r>
              <a:rPr lang="en-US" dirty="0"/>
              <a:t>their guess was high or low</a:t>
            </a:r>
          </a:p>
          <a:p>
            <a:r>
              <a:rPr lang="en-US" dirty="0"/>
              <a:t>Exit the loop when they</a:t>
            </a:r>
            <a:br>
              <a:rPr lang="en-US" dirty="0"/>
            </a:br>
            <a:r>
              <a:rPr lang="en-US" dirty="0"/>
              <a:t>guess correctly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50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1028" name="Picture 4" descr="Image result for twitter">
            <a:extLst>
              <a:ext uri="{FF2B5EF4-FFF2-40B4-BE49-F238E27FC236}">
                <a16:creationId xmlns:a16="http://schemas.microsoft.com/office/drawing/2014/main" xmlns="" id="{5A625B69-E9D9-8C4C-9AB5-1353F860CB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87537">
            <a:off x="6018531" y="4479855"/>
            <a:ext cx="2564281" cy="2080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466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92532" cy="4517689"/>
          </a:xfrm>
        </p:spPr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TAB</a:t>
            </a:r>
          </a:p>
          <a:p>
            <a:pPr lvl="1"/>
            <a:r>
              <a:rPr lang="en-US" dirty="0"/>
              <a:t>In the command line, hitting TAB will auto-complete up to the point of uniqueness</a:t>
            </a:r>
          </a:p>
          <a:p>
            <a:pPr lvl="1"/>
            <a:r>
              <a:rPr lang="en-US" dirty="0"/>
              <a:t>For example, typing “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emacs h</a:t>
            </a:r>
            <a:r>
              <a:rPr lang="en-US" dirty="0"/>
              <a:t>” and hitting TAB </a:t>
            </a:r>
            <a:br>
              <a:rPr lang="en-US" dirty="0"/>
            </a:br>
            <a:r>
              <a:rPr lang="en-US" dirty="0"/>
              <a:t>may auto-complete to “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emacs hw1_part</a:t>
            </a:r>
            <a:r>
              <a:rPr lang="en-US" dirty="0"/>
              <a:t>”</a:t>
            </a:r>
          </a:p>
          <a:p>
            <a:pPr lvl="3"/>
            <a:endParaRPr lang="en-US" dirty="0"/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up arrow</a:t>
            </a:r>
          </a:p>
          <a:p>
            <a:pPr lvl="1"/>
            <a:r>
              <a:rPr lang="en-US" dirty="0"/>
              <a:t>Brings back your previous command in the terminal</a:t>
            </a:r>
          </a:p>
          <a:p>
            <a:pPr lvl="1"/>
            <a:r>
              <a:rPr lang="en-US" dirty="0"/>
              <a:t>Hit again to go further back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9050" y="1051856"/>
            <a:ext cx="86859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Daily Command Line Shortcut</a:t>
            </a:r>
          </a:p>
        </p:txBody>
      </p:sp>
    </p:spTree>
    <p:extLst>
      <p:ext uri="{BB962C8B-B14F-4D97-AF65-F5344CB8AC3E}">
        <p14:creationId xmlns:p14="http://schemas.microsoft.com/office/powerpoint/2010/main" val="2079112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r>
              <a:rPr lang="en-US" sz="2800" dirty="0"/>
              <a:t>HW 2 is out on Blackboard now</a:t>
            </a:r>
          </a:p>
          <a:p>
            <a:pPr lvl="1"/>
            <a:r>
              <a:rPr lang="en-US" sz="2400" dirty="0"/>
              <a:t>Must complete the Academic Integrity Quiz </a:t>
            </a:r>
            <a:r>
              <a:rPr lang="en-US" sz="2400" dirty="0" smtClean="0"/>
              <a:t>with a 100%</a:t>
            </a:r>
            <a:endParaRPr lang="en-US" sz="2400" dirty="0"/>
          </a:p>
          <a:p>
            <a:pPr lvl="1"/>
            <a:r>
              <a:rPr lang="en-US" sz="2400" dirty="0"/>
              <a:t>Due by </a:t>
            </a:r>
            <a:r>
              <a:rPr lang="en-US" sz="2400" u="sng" dirty="0"/>
              <a:t>Saturday</a:t>
            </a:r>
            <a:r>
              <a:rPr lang="en-US" sz="2400" dirty="0"/>
              <a:t> (September 22nd) at 8:59:59 PM</a:t>
            </a:r>
          </a:p>
          <a:p>
            <a:r>
              <a:rPr lang="en-US" sz="2800" dirty="0"/>
              <a:t>Pre Lab Quiz 4 out at </a:t>
            </a:r>
            <a:r>
              <a:rPr lang="en-US" sz="2800" dirty="0" smtClean="0"/>
              <a:t>10 AM on Friday</a:t>
            </a:r>
            <a:endParaRPr lang="en-US" sz="2800" dirty="0"/>
          </a:p>
          <a:p>
            <a:pPr lvl="1"/>
            <a:r>
              <a:rPr lang="en-US" sz="2400" dirty="0"/>
              <a:t>Always due the following Monday </a:t>
            </a:r>
            <a:r>
              <a:rPr lang="en-US" sz="2400"/>
              <a:t>at </a:t>
            </a:r>
            <a:r>
              <a:rPr lang="en-US" sz="2400" smtClean="0"/>
              <a:t>10 AM!</a:t>
            </a:r>
            <a:endParaRPr lang="en-US" sz="2400" dirty="0"/>
          </a:p>
          <a:p>
            <a:pPr lvl="3"/>
            <a:endParaRPr lang="en-US" sz="1600" dirty="0" smtClean="0"/>
          </a:p>
          <a:p>
            <a:r>
              <a:rPr lang="en-US" sz="2800" dirty="0" smtClean="0"/>
              <a:t>Course </a:t>
            </a:r>
            <a:r>
              <a:rPr lang="en-US" sz="2800" dirty="0"/>
              <a:t>Schedule is on the website</a:t>
            </a:r>
          </a:p>
          <a:p>
            <a:pPr lvl="1"/>
            <a:r>
              <a:rPr lang="en-US" sz="2400" dirty="0"/>
              <a:t>Midterm #1 is in class on October 3rd and 4th</a:t>
            </a:r>
          </a:p>
          <a:p>
            <a:pPr lvl="1"/>
            <a:r>
              <a:rPr lang="en-US" sz="2400" dirty="0"/>
              <a:t>SDS students, schedule your exam </a:t>
            </a:r>
            <a:r>
              <a:rPr lang="en-US" sz="2400" u="sng" dirty="0"/>
              <a:t>ASAP</a:t>
            </a:r>
            <a:r>
              <a:rPr lang="en-US" sz="2400" dirty="0"/>
              <a:t> (for either day)</a:t>
            </a:r>
          </a:p>
          <a:p>
            <a:pPr lvl="2"/>
            <a:r>
              <a:rPr lang="en-US" dirty="0"/>
              <a:t>Notify Prof. </a:t>
            </a:r>
            <a:r>
              <a:rPr lang="en-US" dirty="0" err="1"/>
              <a:t>Neary</a:t>
            </a:r>
            <a:r>
              <a:rPr lang="en-US" dirty="0"/>
              <a:t> by September 26th with details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9984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Infinity symbol:</a:t>
            </a:r>
          </a:p>
          <a:p>
            <a:pPr lvl="1"/>
            <a:r>
              <a:rPr lang="en-US" sz="1800" dirty="0"/>
              <a:t>https://commons.wikimedia.org/wiki/File:Flat_UI_-_infinity.png</a:t>
            </a:r>
          </a:p>
          <a:p>
            <a:r>
              <a:rPr lang="en-US" sz="1800" dirty="0"/>
              <a:t>Chocolate chip cookie (adapted from):</a:t>
            </a:r>
          </a:p>
          <a:p>
            <a:pPr lvl="1"/>
            <a:r>
              <a:rPr lang="en-US" sz="1800" dirty="0"/>
              <a:t>https://en.wikipedia.org/wiki/File:Choco_chip_cookie.png</a:t>
            </a:r>
          </a:p>
          <a:p>
            <a:r>
              <a:rPr lang="en-US" sz="1800" dirty="0"/>
              <a:t>Twitter logo</a:t>
            </a:r>
          </a:p>
          <a:p>
            <a:pPr lvl="1"/>
            <a:r>
              <a:rPr lang="en-US" sz="1800" dirty="0"/>
              <a:t>https://pixabay.com/en/p-312464/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72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Practice: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if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dirty="0"/>
              <a:t>, and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else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661481" y="1955730"/>
            <a:ext cx="176070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1480" y="3519308"/>
            <a:ext cx="1760707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77119" y="1949651"/>
            <a:ext cx="1760707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1479" y="5452218"/>
            <a:ext cx="1760707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77119" y="4344223"/>
            <a:ext cx="1760707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if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if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if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1136" y="1949651"/>
            <a:ext cx="1760707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91135" y="3974891"/>
            <a:ext cx="1760707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if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91753" y="1718818"/>
            <a:ext cx="10347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0000"/>
                </a:solidFill>
                <a:sym typeface="Wingdings"/>
              </a:rPr>
              <a:t>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91753" y="3374726"/>
            <a:ext cx="10347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008000"/>
                </a:solidFill>
                <a:sym typeface="Wingdings"/>
              </a:rPr>
              <a:t></a:t>
            </a:r>
            <a:endParaRPr lang="en-US" sz="7200" dirty="0">
              <a:solidFill>
                <a:srgbClr val="008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91753" y="5313719"/>
            <a:ext cx="10347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008000"/>
                </a:solidFill>
                <a:sym typeface="Wingdings"/>
              </a:rPr>
              <a:t></a:t>
            </a:r>
            <a:endParaRPr lang="en-US" sz="7200" dirty="0">
              <a:solidFill>
                <a:srgbClr val="008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17637" y="1718818"/>
            <a:ext cx="10347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0000"/>
                </a:solidFill>
                <a:sym typeface="Wingdings"/>
              </a:rPr>
              <a:t>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17637" y="4193521"/>
            <a:ext cx="10347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008000"/>
                </a:solidFill>
                <a:sym typeface="Wingdings"/>
              </a:rPr>
              <a:t></a:t>
            </a:r>
            <a:endParaRPr lang="en-US" sz="7200" dirty="0">
              <a:solidFill>
                <a:srgbClr val="008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95807" y="1830601"/>
            <a:ext cx="10347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008000"/>
                </a:solidFill>
                <a:sym typeface="Wingdings"/>
              </a:rPr>
              <a:t></a:t>
            </a:r>
            <a:endParaRPr lang="en-US" sz="7200" dirty="0">
              <a:solidFill>
                <a:srgbClr val="008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99229" y="3703973"/>
            <a:ext cx="10347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0000"/>
                </a:solidFill>
                <a:sym typeface="Wingdings"/>
              </a:rPr>
              <a:t>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04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Practice: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if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dirty="0"/>
              <a:t>, and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else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661481" y="1955730"/>
            <a:ext cx="176070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1480" y="3519308"/>
            <a:ext cx="1760707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77119" y="1949651"/>
            <a:ext cx="1760707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1479" y="5452218"/>
            <a:ext cx="1760707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77119" y="4344223"/>
            <a:ext cx="1760707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if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if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if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1136" y="1949651"/>
            <a:ext cx="1760707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91135" y="3974891"/>
            <a:ext cx="1760707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if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91753" y="1718818"/>
            <a:ext cx="10347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0000"/>
                </a:solidFill>
                <a:sym typeface="Wingdings"/>
              </a:rPr>
              <a:t>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91753" y="3374726"/>
            <a:ext cx="10347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008000"/>
                </a:solidFill>
                <a:sym typeface="Wingdings"/>
              </a:rPr>
              <a:t></a:t>
            </a:r>
            <a:endParaRPr lang="en-US" sz="7200" dirty="0">
              <a:solidFill>
                <a:srgbClr val="008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91753" y="5313719"/>
            <a:ext cx="10347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008000"/>
                </a:solidFill>
                <a:sym typeface="Wingdings"/>
              </a:rPr>
              <a:t></a:t>
            </a:r>
            <a:endParaRPr lang="en-US" sz="7200" dirty="0">
              <a:solidFill>
                <a:srgbClr val="008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17637" y="1718818"/>
            <a:ext cx="10347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0000"/>
                </a:solidFill>
                <a:sym typeface="Wingdings"/>
              </a:rPr>
              <a:t>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17637" y="4193521"/>
            <a:ext cx="10347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008000"/>
                </a:solidFill>
                <a:sym typeface="Wingdings"/>
              </a:rPr>
              <a:t></a:t>
            </a:r>
            <a:endParaRPr lang="en-US" sz="7200" dirty="0">
              <a:solidFill>
                <a:srgbClr val="008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95807" y="1830601"/>
            <a:ext cx="10347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008000"/>
                </a:solidFill>
                <a:sym typeface="Wingdings"/>
              </a:rPr>
              <a:t></a:t>
            </a:r>
            <a:endParaRPr lang="en-US" sz="7200" dirty="0">
              <a:solidFill>
                <a:srgbClr val="008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99229" y="3703973"/>
            <a:ext cx="10347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0000"/>
                </a:solidFill>
                <a:sym typeface="Wingdings"/>
              </a:rPr>
              <a:t>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18" name="Left Bracket 17"/>
          <p:cNvSpPr/>
          <p:nvPr/>
        </p:nvSpPr>
        <p:spPr>
          <a:xfrm>
            <a:off x="567267" y="3529937"/>
            <a:ext cx="345989" cy="390837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Left Bracket 19"/>
          <p:cNvSpPr/>
          <p:nvPr/>
        </p:nvSpPr>
        <p:spPr>
          <a:xfrm>
            <a:off x="567267" y="3917827"/>
            <a:ext cx="345989" cy="1171141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5" name="Left Bracket 24"/>
          <p:cNvSpPr/>
          <p:nvPr/>
        </p:nvSpPr>
        <p:spPr>
          <a:xfrm>
            <a:off x="3247557" y="4344223"/>
            <a:ext cx="345989" cy="1938991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8" name="Left Bracket 27"/>
          <p:cNvSpPr/>
          <p:nvPr/>
        </p:nvSpPr>
        <p:spPr>
          <a:xfrm>
            <a:off x="3830220" y="5811807"/>
            <a:ext cx="345989" cy="419608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A0303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Left Bracket 28"/>
          <p:cNvSpPr/>
          <p:nvPr/>
        </p:nvSpPr>
        <p:spPr>
          <a:xfrm>
            <a:off x="5977064" y="1955730"/>
            <a:ext cx="345989" cy="777029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0" name="Left Bracket 29"/>
          <p:cNvSpPr/>
          <p:nvPr/>
        </p:nvSpPr>
        <p:spPr>
          <a:xfrm>
            <a:off x="5975608" y="2729811"/>
            <a:ext cx="345989" cy="800125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1" name="Left Bracket 30"/>
          <p:cNvSpPr/>
          <p:nvPr/>
        </p:nvSpPr>
        <p:spPr>
          <a:xfrm>
            <a:off x="3830220" y="4709445"/>
            <a:ext cx="345989" cy="419608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A0303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2" name="Left Bracket 31"/>
          <p:cNvSpPr/>
          <p:nvPr/>
        </p:nvSpPr>
        <p:spPr>
          <a:xfrm>
            <a:off x="3830220" y="5129053"/>
            <a:ext cx="345989" cy="326113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A0303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4" name="Left Bracket 33"/>
          <p:cNvSpPr/>
          <p:nvPr/>
        </p:nvSpPr>
        <p:spPr>
          <a:xfrm>
            <a:off x="567267" y="5472574"/>
            <a:ext cx="345989" cy="810641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40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5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Looping</a:t>
            </a:r>
          </a:p>
        </p:txBody>
      </p:sp>
    </p:spTree>
    <p:extLst>
      <p:ext uri="{BB962C8B-B14F-4D97-AF65-F5344CB8AC3E}">
        <p14:creationId xmlns:p14="http://schemas.microsoft.com/office/powerpoint/2010/main" val="204814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Structures that control how the program “flows” or operates, and in what order</a:t>
            </a:r>
          </a:p>
          <a:p>
            <a:pPr lvl="3"/>
            <a:endParaRPr lang="en-US" dirty="0"/>
          </a:p>
          <a:p>
            <a:r>
              <a:rPr lang="en-US" dirty="0"/>
              <a:t>Sequence</a:t>
            </a:r>
          </a:p>
          <a:p>
            <a:pPr lvl="2"/>
            <a:endParaRPr lang="en-US" dirty="0"/>
          </a:p>
          <a:p>
            <a:r>
              <a:rPr lang="en-US" dirty="0"/>
              <a:t>Decision Making</a:t>
            </a:r>
          </a:p>
          <a:p>
            <a:pPr lvl="2"/>
            <a:endParaRPr lang="en-US" dirty="0"/>
          </a:p>
          <a:p>
            <a:r>
              <a:rPr lang="en-US" dirty="0"/>
              <a:t>Looping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15880" y="3209414"/>
            <a:ext cx="872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008000"/>
                </a:solidFill>
                <a:sym typeface="Wingdings"/>
              </a:rPr>
              <a:t></a:t>
            </a:r>
            <a:endParaRPr lang="en-US" sz="7200" dirty="0">
              <a:solidFill>
                <a:srgbClr val="008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88130" y="3731989"/>
            <a:ext cx="332948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  <a:cs typeface="Courier New" panose="02070309020205020404" pitchFamily="49" charset="0"/>
              </a:rPr>
              <a:t>we’ve already seen these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18318" y="4115674"/>
            <a:ext cx="872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008000"/>
                </a:solidFill>
                <a:sym typeface="Wingdings"/>
              </a:rPr>
              <a:t></a:t>
            </a:r>
            <a:endParaRPr lang="en-US" sz="7200" dirty="0">
              <a:solidFill>
                <a:srgbClr val="008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 flipH="1">
            <a:off x="775034" y="5510081"/>
            <a:ext cx="1640846" cy="53000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355830" y="5661878"/>
            <a:ext cx="2025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  <a:cs typeface="Courier New" panose="02070309020205020404" pitchFamily="49" charset="0"/>
              </a:rPr>
              <a:t>what we’re covering today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657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11899</TotalTime>
  <Words>2347</Words>
  <Application>Microsoft Office PowerPoint</Application>
  <PresentationFormat>On-screen Show (4:3)</PresentationFormat>
  <Paragraphs>621</Paragraphs>
  <Slides>53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9" baseType="lpstr">
      <vt:lpstr>ＭＳ Ｐゴシック</vt:lpstr>
      <vt:lpstr>Arial</vt:lpstr>
      <vt:lpstr>Calibri</vt:lpstr>
      <vt:lpstr>Courier New</vt:lpstr>
      <vt:lpstr>Wingdings</vt:lpstr>
      <vt:lpstr>Office Theme</vt:lpstr>
      <vt:lpstr>CMSC201  Computer Science I for Majors  Lecture 06 – While Loops</vt:lpstr>
      <vt:lpstr>Last Class We Covered</vt:lpstr>
      <vt:lpstr>Any Questions from Last Time?</vt:lpstr>
      <vt:lpstr>Today’s Objectives</vt:lpstr>
      <vt:lpstr>Practice: if, elif, and else</vt:lpstr>
      <vt:lpstr>Practice: if, elif, and else</vt:lpstr>
      <vt:lpstr>Practice: if, elif, and else</vt:lpstr>
      <vt:lpstr>Looping</vt:lpstr>
      <vt:lpstr>Control Structures</vt:lpstr>
      <vt:lpstr>Looping</vt:lpstr>
      <vt:lpstr>Looping</vt:lpstr>
      <vt:lpstr>Looping</vt:lpstr>
      <vt:lpstr>The while Loop</vt:lpstr>
      <vt:lpstr>“while” Loops</vt:lpstr>
      <vt:lpstr>How a while Loop Works</vt:lpstr>
      <vt:lpstr>Parts of a while Loop</vt:lpstr>
      <vt:lpstr>Parts of a while Loop</vt:lpstr>
      <vt:lpstr>Example while Loop</vt:lpstr>
      <vt:lpstr>Example while Loop</vt:lpstr>
      <vt:lpstr>Example Counting while Loops</vt:lpstr>
      <vt:lpstr>Calculating while Loops</vt:lpstr>
      <vt:lpstr>Totaling while Loop</vt:lpstr>
      <vt:lpstr>Infinite Loops and Other Problems</vt:lpstr>
      <vt:lpstr>Loop Body Not Being Reached</vt:lpstr>
      <vt:lpstr>When is the Conditional Checked?</vt:lpstr>
      <vt:lpstr>When is the Conditional Checked?</vt:lpstr>
      <vt:lpstr>Infinite Loops</vt:lpstr>
      <vt:lpstr>Infinite Loop Example #1</vt:lpstr>
      <vt:lpstr>Infinite Loop Example #1</vt:lpstr>
      <vt:lpstr>Infinite Loop Example #2</vt:lpstr>
      <vt:lpstr>Infinite Loop Example #2</vt:lpstr>
      <vt:lpstr>Infinite Loop Example #3</vt:lpstr>
      <vt:lpstr>Infinite Loop Example #3</vt:lpstr>
      <vt:lpstr>Infinite Loop Example #3</vt:lpstr>
      <vt:lpstr>Infinite Loop Example #4</vt:lpstr>
      <vt:lpstr>Infinite Loop Example #4</vt:lpstr>
      <vt:lpstr>Infinite Loop Example #5</vt:lpstr>
      <vt:lpstr>Infinite Loop Example #5</vt:lpstr>
      <vt:lpstr>Ending an Infinite Loop</vt:lpstr>
      <vt:lpstr>Practice with Decisions</vt:lpstr>
      <vt:lpstr>Loop Example #5 – Fixing It</vt:lpstr>
      <vt:lpstr>Loop Example #5 – Truth Table</vt:lpstr>
      <vt:lpstr>Loop Example #5 – Truth Table</vt:lpstr>
      <vt:lpstr>Loop Example #5 – Truth Table</vt:lpstr>
      <vt:lpstr>Loop Example #5 – Truth Table</vt:lpstr>
      <vt:lpstr>Loop Example #5 – Completed</vt:lpstr>
      <vt:lpstr>Interactive while Loops</vt:lpstr>
      <vt:lpstr>When to Use while Loops</vt:lpstr>
      <vt:lpstr>Example while Loop</vt:lpstr>
      <vt:lpstr>Updated Exercise: Twitter Followers</vt:lpstr>
      <vt:lpstr>PowerPoint Presentation</vt:lpstr>
      <vt:lpstr>Announcements</vt:lpstr>
      <vt:lpstr>Image Sources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224</cp:revision>
  <dcterms:created xsi:type="dcterms:W3CDTF">2014-05-05T14:25:42Z</dcterms:created>
  <dcterms:modified xsi:type="dcterms:W3CDTF">2018-09-19T18:11:14Z</dcterms:modified>
</cp:coreProperties>
</file>